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8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1" autoAdjust="0"/>
  </p:normalViewPr>
  <p:slideViewPr>
    <p:cSldViewPr>
      <p:cViewPr varScale="1">
        <p:scale>
          <a:sx n="78" d="100"/>
          <a:sy n="78" d="100"/>
        </p:scale>
        <p:origin x="-1570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BCCEB-54CC-47A0-9554-C4201A971A68}" type="doc">
      <dgm:prSet loTypeId="urn:microsoft.com/office/officeart/2005/8/layout/pyramid4" loCatId="relationship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148B0CF1-6DBB-48B1-A172-5EC561DA2E90}">
      <dgm:prSet phldrT="[Текст]" custT="1"/>
      <dgm:spPr/>
      <dgm:t>
        <a:bodyPr/>
        <a:lstStyle/>
        <a:p>
          <a:r>
            <a:rPr lang="ru-RU" sz="1400" b="1" dirty="0" err="1">
              <a:latin typeface="Times New Roman" pitchFamily="18" charset="0"/>
              <a:cs typeface="Times New Roman" pitchFamily="18" charset="0"/>
            </a:rPr>
            <a:t>Безбарьерная</a:t>
          </a:r>
          <a:r>
            <a:rPr lang="ru-RU" sz="1400" b="1" dirty="0">
              <a:latin typeface="Times New Roman" pitchFamily="18" charset="0"/>
              <a:cs typeface="Times New Roman" pitchFamily="18" charset="0"/>
            </a:rPr>
            <a:t> среда и технологическое обеспечение</a:t>
          </a:r>
        </a:p>
      </dgm:t>
    </dgm:pt>
    <dgm:pt modelId="{E04A1354-5CB4-49C6-BDF3-8258AA8E03D5}" type="parTrans" cxnId="{6D590406-F76E-4CC6-8D09-49E8A9A55542}">
      <dgm:prSet/>
      <dgm:spPr/>
      <dgm:t>
        <a:bodyPr/>
        <a:lstStyle/>
        <a:p>
          <a:endParaRPr lang="ru-RU" b="1">
            <a:latin typeface="Times New Roman" pitchFamily="18" charset="0"/>
            <a:cs typeface="Times New Roman" pitchFamily="18" charset="0"/>
          </a:endParaRPr>
        </a:p>
      </dgm:t>
    </dgm:pt>
    <dgm:pt modelId="{9DD3FF0E-15B0-42D9-9C83-817591FD6250}" type="sibTrans" cxnId="{6D590406-F76E-4CC6-8D09-49E8A9A55542}">
      <dgm:prSet/>
      <dgm:spPr/>
      <dgm:t>
        <a:bodyPr/>
        <a:lstStyle/>
        <a:p>
          <a:endParaRPr lang="ru-RU" b="1">
            <a:latin typeface="Times New Roman" pitchFamily="18" charset="0"/>
            <a:cs typeface="Times New Roman" pitchFamily="18" charset="0"/>
          </a:endParaRPr>
        </a:p>
      </dgm:t>
    </dgm:pt>
    <dgm:pt modelId="{1E5FF605-6607-43FC-9DA8-7B247C184C6B}">
      <dgm:prSet phldrT="[Текст]" custT="1"/>
      <dgm:spPr/>
      <dgm:t>
        <a:bodyPr/>
        <a:lstStyle/>
        <a:p>
          <a:r>
            <a:rPr lang="ru-RU" sz="1400" b="1" dirty="0">
              <a:latin typeface="Times New Roman" pitchFamily="18" charset="0"/>
              <a:cs typeface="Times New Roman" pitchFamily="18" charset="0"/>
            </a:rPr>
            <a:t>Заявление студента</a:t>
          </a:r>
        </a:p>
      </dgm:t>
    </dgm:pt>
    <dgm:pt modelId="{46A86925-6E50-4460-8C30-47C55A3B99C6}" type="parTrans" cxnId="{E3020E66-20A4-47C7-B1D4-1186FF7A15FE}">
      <dgm:prSet/>
      <dgm:spPr/>
      <dgm:t>
        <a:bodyPr/>
        <a:lstStyle/>
        <a:p>
          <a:endParaRPr lang="ru-RU" b="1">
            <a:latin typeface="Times New Roman" pitchFamily="18" charset="0"/>
            <a:cs typeface="Times New Roman" pitchFamily="18" charset="0"/>
          </a:endParaRPr>
        </a:p>
      </dgm:t>
    </dgm:pt>
    <dgm:pt modelId="{053CE1D5-ACE0-4A00-9471-135390C4BD68}" type="sibTrans" cxnId="{E3020E66-20A4-47C7-B1D4-1186FF7A15FE}">
      <dgm:prSet/>
      <dgm:spPr/>
      <dgm:t>
        <a:bodyPr/>
        <a:lstStyle/>
        <a:p>
          <a:endParaRPr lang="ru-RU" b="1">
            <a:latin typeface="Times New Roman" pitchFamily="18" charset="0"/>
            <a:cs typeface="Times New Roman" pitchFamily="18" charset="0"/>
          </a:endParaRPr>
        </a:p>
      </dgm:t>
    </dgm:pt>
    <dgm:pt modelId="{D93DA96E-6AE4-4011-9E5B-E6AC6F46709F}">
      <dgm:prSet phldrT="[Текст]" custT="1"/>
      <dgm:spPr/>
      <dgm:t>
        <a:bodyPr/>
        <a:lstStyle/>
        <a:p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Государственная </a:t>
          </a:r>
          <a:r>
            <a:rPr lang="ru-RU" sz="1400" b="1" dirty="0">
              <a:latin typeface="Times New Roman" pitchFamily="18" charset="0"/>
              <a:cs typeface="Times New Roman" pitchFamily="18" charset="0"/>
            </a:rPr>
            <a:t>итоговая аттестация студентов с ограниченными возможностями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здоровья 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(ГИА студентов  с ОВЗ)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C5AD4169-1351-4F88-9806-69B09DFF37D3}" type="parTrans" cxnId="{BA92393A-9C99-48BA-8849-F8B44641309C}">
      <dgm:prSet/>
      <dgm:spPr/>
      <dgm:t>
        <a:bodyPr/>
        <a:lstStyle/>
        <a:p>
          <a:endParaRPr lang="ru-RU" b="1">
            <a:latin typeface="Times New Roman" pitchFamily="18" charset="0"/>
            <a:cs typeface="Times New Roman" pitchFamily="18" charset="0"/>
          </a:endParaRPr>
        </a:p>
      </dgm:t>
    </dgm:pt>
    <dgm:pt modelId="{D9B26C7A-AC36-411F-A11B-A9DBEFCFDABF}" type="sibTrans" cxnId="{BA92393A-9C99-48BA-8849-F8B44641309C}">
      <dgm:prSet/>
      <dgm:spPr/>
      <dgm:t>
        <a:bodyPr/>
        <a:lstStyle/>
        <a:p>
          <a:endParaRPr lang="ru-RU" b="1">
            <a:latin typeface="Times New Roman" pitchFamily="18" charset="0"/>
            <a:cs typeface="Times New Roman" pitchFamily="18" charset="0"/>
          </a:endParaRPr>
        </a:p>
      </dgm:t>
    </dgm:pt>
    <dgm:pt modelId="{14BCD449-16B1-4FB1-939F-5584971F3A06}">
      <dgm:prSet phldrT="[Текст]" custT="1"/>
      <dgm:spPr/>
      <dgm:t>
        <a:bodyPr/>
        <a:lstStyle/>
        <a:p>
          <a:r>
            <a:rPr lang="ru-RU" sz="1400" b="1" dirty="0">
              <a:latin typeface="Times New Roman" pitchFamily="18" charset="0"/>
              <a:cs typeface="Times New Roman" pitchFamily="18" charset="0"/>
            </a:rPr>
            <a:t>Нозология</a:t>
          </a:r>
        </a:p>
      </dgm:t>
    </dgm:pt>
    <dgm:pt modelId="{C2220CEF-6571-42CE-BBA6-647909873DB3}" type="parTrans" cxnId="{3448891F-4FC5-4C9D-942A-4611EC10AF77}">
      <dgm:prSet/>
      <dgm:spPr/>
      <dgm:t>
        <a:bodyPr/>
        <a:lstStyle/>
        <a:p>
          <a:endParaRPr lang="ru-RU" b="1">
            <a:latin typeface="Times New Roman" pitchFamily="18" charset="0"/>
            <a:cs typeface="Times New Roman" pitchFamily="18" charset="0"/>
          </a:endParaRPr>
        </a:p>
      </dgm:t>
    </dgm:pt>
    <dgm:pt modelId="{0A379141-E50F-430C-8404-EABAAC7D809F}" type="sibTrans" cxnId="{3448891F-4FC5-4C9D-942A-4611EC10AF77}">
      <dgm:prSet/>
      <dgm:spPr/>
      <dgm:t>
        <a:bodyPr/>
        <a:lstStyle/>
        <a:p>
          <a:endParaRPr lang="ru-RU" b="1">
            <a:latin typeface="Times New Roman" pitchFamily="18" charset="0"/>
            <a:cs typeface="Times New Roman" pitchFamily="18" charset="0"/>
          </a:endParaRPr>
        </a:p>
      </dgm:t>
    </dgm:pt>
    <dgm:pt modelId="{F455C7E4-2E54-4BC3-BC7C-E6FA006B0D63}" type="pres">
      <dgm:prSet presAssocID="{976BCCEB-54CC-47A0-9554-C4201A971A68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AEFE59-95BD-4A2B-A3A6-22739074CB50}" type="pres">
      <dgm:prSet presAssocID="{976BCCEB-54CC-47A0-9554-C4201A971A68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91FE80-4211-4B82-AB37-9F3686CD3F74}" type="pres">
      <dgm:prSet presAssocID="{976BCCEB-54CC-47A0-9554-C4201A971A68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CF48F8-E046-4BB5-A7C1-2EAD50AD7708}" type="pres">
      <dgm:prSet presAssocID="{976BCCEB-54CC-47A0-9554-C4201A971A68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35282B-F02E-43F4-8E3E-834BE7CC1A48}" type="pres">
      <dgm:prSet presAssocID="{976BCCEB-54CC-47A0-9554-C4201A971A68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A6D571-B2A1-48E4-AEB6-5D19B54E9595}" type="presOf" srcId="{976BCCEB-54CC-47A0-9554-C4201A971A68}" destId="{F455C7E4-2E54-4BC3-BC7C-E6FA006B0D63}" srcOrd="0" destOrd="0" presId="urn:microsoft.com/office/officeart/2005/8/layout/pyramid4"/>
    <dgm:cxn modelId="{BA92393A-9C99-48BA-8849-F8B44641309C}" srcId="{976BCCEB-54CC-47A0-9554-C4201A971A68}" destId="{D93DA96E-6AE4-4011-9E5B-E6AC6F46709F}" srcOrd="2" destOrd="0" parTransId="{C5AD4169-1351-4F88-9806-69B09DFF37D3}" sibTransId="{D9B26C7A-AC36-411F-A11B-A9DBEFCFDABF}"/>
    <dgm:cxn modelId="{3448891F-4FC5-4C9D-942A-4611EC10AF77}" srcId="{976BCCEB-54CC-47A0-9554-C4201A971A68}" destId="{14BCD449-16B1-4FB1-939F-5584971F3A06}" srcOrd="3" destOrd="0" parTransId="{C2220CEF-6571-42CE-BBA6-647909873DB3}" sibTransId="{0A379141-E50F-430C-8404-EABAAC7D809F}"/>
    <dgm:cxn modelId="{E3020E66-20A4-47C7-B1D4-1186FF7A15FE}" srcId="{976BCCEB-54CC-47A0-9554-C4201A971A68}" destId="{1E5FF605-6607-43FC-9DA8-7B247C184C6B}" srcOrd="1" destOrd="0" parTransId="{46A86925-6E50-4460-8C30-47C55A3B99C6}" sibTransId="{053CE1D5-ACE0-4A00-9471-135390C4BD68}"/>
    <dgm:cxn modelId="{6D590406-F76E-4CC6-8D09-49E8A9A55542}" srcId="{976BCCEB-54CC-47A0-9554-C4201A971A68}" destId="{148B0CF1-6DBB-48B1-A172-5EC561DA2E90}" srcOrd="0" destOrd="0" parTransId="{E04A1354-5CB4-49C6-BDF3-8258AA8E03D5}" sibTransId="{9DD3FF0E-15B0-42D9-9C83-817591FD6250}"/>
    <dgm:cxn modelId="{687E93FE-CA70-4EE1-8701-FF9D91F0C4A2}" type="presOf" srcId="{D93DA96E-6AE4-4011-9E5B-E6AC6F46709F}" destId="{71CF48F8-E046-4BB5-A7C1-2EAD50AD7708}" srcOrd="0" destOrd="0" presId="urn:microsoft.com/office/officeart/2005/8/layout/pyramid4"/>
    <dgm:cxn modelId="{344D92D8-985D-4346-9F60-97C0D6604B25}" type="presOf" srcId="{148B0CF1-6DBB-48B1-A172-5EC561DA2E90}" destId="{14AEFE59-95BD-4A2B-A3A6-22739074CB50}" srcOrd="0" destOrd="0" presId="urn:microsoft.com/office/officeart/2005/8/layout/pyramid4"/>
    <dgm:cxn modelId="{809D38B5-0CC9-4B26-A613-570EDE3F7330}" type="presOf" srcId="{1E5FF605-6607-43FC-9DA8-7B247C184C6B}" destId="{6991FE80-4211-4B82-AB37-9F3686CD3F74}" srcOrd="0" destOrd="0" presId="urn:microsoft.com/office/officeart/2005/8/layout/pyramid4"/>
    <dgm:cxn modelId="{53BFE611-6449-4E9F-9D9D-F023E1CF01FC}" type="presOf" srcId="{14BCD449-16B1-4FB1-939F-5584971F3A06}" destId="{C835282B-F02E-43F4-8E3E-834BE7CC1A48}" srcOrd="0" destOrd="0" presId="urn:microsoft.com/office/officeart/2005/8/layout/pyramid4"/>
    <dgm:cxn modelId="{ADF38C5B-0A08-4528-AE91-BA0309E01325}" type="presParOf" srcId="{F455C7E4-2E54-4BC3-BC7C-E6FA006B0D63}" destId="{14AEFE59-95BD-4A2B-A3A6-22739074CB50}" srcOrd="0" destOrd="0" presId="urn:microsoft.com/office/officeart/2005/8/layout/pyramid4"/>
    <dgm:cxn modelId="{7CEBB6F8-5566-477B-8E08-34FB80FE1091}" type="presParOf" srcId="{F455C7E4-2E54-4BC3-BC7C-E6FA006B0D63}" destId="{6991FE80-4211-4B82-AB37-9F3686CD3F74}" srcOrd="1" destOrd="0" presId="urn:microsoft.com/office/officeart/2005/8/layout/pyramid4"/>
    <dgm:cxn modelId="{0F5337BC-1AB8-4010-B42A-1AA7C8CC6FA0}" type="presParOf" srcId="{F455C7E4-2E54-4BC3-BC7C-E6FA006B0D63}" destId="{71CF48F8-E046-4BB5-A7C1-2EAD50AD7708}" srcOrd="2" destOrd="0" presId="urn:microsoft.com/office/officeart/2005/8/layout/pyramid4"/>
    <dgm:cxn modelId="{B6A73FCE-93FC-452C-93DD-227760B98339}" type="presParOf" srcId="{F455C7E4-2E54-4BC3-BC7C-E6FA006B0D63}" destId="{C835282B-F02E-43F4-8E3E-834BE7CC1A48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AEFE59-95BD-4A2B-A3A6-22739074CB50}">
      <dsp:nvSpPr>
        <dsp:cNvPr id="0" name=""/>
        <dsp:cNvSpPr/>
      </dsp:nvSpPr>
      <dsp:spPr>
        <a:xfrm>
          <a:off x="2545127" y="0"/>
          <a:ext cx="3118656" cy="3118656"/>
        </a:xfrm>
        <a:prstGeom prst="triangl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alpha val="9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alpha val="9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alpha val="9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alpha val="9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>
              <a:latin typeface="Times New Roman" pitchFamily="18" charset="0"/>
              <a:cs typeface="Times New Roman" pitchFamily="18" charset="0"/>
            </a:rPr>
            <a:t>Безбарьерная</a:t>
          </a: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 среда и технологическое обеспечение</a:t>
          </a:r>
        </a:p>
      </dsp:txBody>
      <dsp:txXfrm>
        <a:off x="2545127" y="0"/>
        <a:ext cx="3118656" cy="3118656"/>
      </dsp:txXfrm>
    </dsp:sp>
    <dsp:sp modelId="{6991FE80-4211-4B82-AB37-9F3686CD3F74}">
      <dsp:nvSpPr>
        <dsp:cNvPr id="0" name=""/>
        <dsp:cNvSpPr/>
      </dsp:nvSpPr>
      <dsp:spPr>
        <a:xfrm>
          <a:off x="985799" y="3118656"/>
          <a:ext cx="3118656" cy="3118656"/>
        </a:xfrm>
        <a:prstGeom prst="triangl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tint val="92000"/>
                <a:satMod val="170000"/>
              </a:schemeClr>
            </a:gs>
            <a:gs pos="15000">
              <a:schemeClr val="accent1">
                <a:alpha val="90000"/>
                <a:hueOff val="0"/>
                <a:satOff val="0"/>
                <a:lumOff val="0"/>
                <a:alphaOff val="-13333"/>
                <a:tint val="92000"/>
                <a:shade val="99000"/>
                <a:satMod val="170000"/>
              </a:schemeClr>
            </a:gs>
            <a:gs pos="62000">
              <a:schemeClr val="accent1">
                <a:alpha val="90000"/>
                <a:hueOff val="0"/>
                <a:satOff val="0"/>
                <a:lumOff val="0"/>
                <a:alphaOff val="-13333"/>
                <a:tint val="96000"/>
                <a:shade val="80000"/>
                <a:satMod val="170000"/>
              </a:schemeClr>
            </a:gs>
            <a:gs pos="97000">
              <a:schemeClr val="accent1">
                <a:alpha val="90000"/>
                <a:hueOff val="0"/>
                <a:satOff val="0"/>
                <a:lumOff val="0"/>
                <a:alphaOff val="-13333"/>
                <a:tint val="98000"/>
                <a:shade val="63000"/>
                <a:satMod val="17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alpha val="90000"/>
              <a:hueOff val="0"/>
              <a:satOff val="0"/>
              <a:lumOff val="0"/>
              <a:alphaOff val="-13333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Заявление студента</a:t>
          </a:r>
        </a:p>
      </dsp:txBody>
      <dsp:txXfrm>
        <a:off x="985799" y="3118656"/>
        <a:ext cx="3118656" cy="3118656"/>
      </dsp:txXfrm>
    </dsp:sp>
    <dsp:sp modelId="{71CF48F8-E046-4BB5-A7C1-2EAD50AD7708}">
      <dsp:nvSpPr>
        <dsp:cNvPr id="0" name=""/>
        <dsp:cNvSpPr/>
      </dsp:nvSpPr>
      <dsp:spPr>
        <a:xfrm rot="10800000">
          <a:off x="2545127" y="3118656"/>
          <a:ext cx="3118656" cy="3118656"/>
        </a:xfrm>
        <a:prstGeom prst="triangl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tint val="92000"/>
                <a:satMod val="170000"/>
              </a:schemeClr>
            </a:gs>
            <a:gs pos="15000">
              <a:schemeClr val="accent1">
                <a:alpha val="90000"/>
                <a:hueOff val="0"/>
                <a:satOff val="0"/>
                <a:lumOff val="0"/>
                <a:alphaOff val="-26667"/>
                <a:tint val="92000"/>
                <a:shade val="99000"/>
                <a:satMod val="170000"/>
              </a:schemeClr>
            </a:gs>
            <a:gs pos="62000">
              <a:schemeClr val="accent1">
                <a:alpha val="90000"/>
                <a:hueOff val="0"/>
                <a:satOff val="0"/>
                <a:lumOff val="0"/>
                <a:alphaOff val="-26667"/>
                <a:tint val="96000"/>
                <a:shade val="80000"/>
                <a:satMod val="170000"/>
              </a:schemeClr>
            </a:gs>
            <a:gs pos="97000">
              <a:schemeClr val="accent1">
                <a:alpha val="90000"/>
                <a:hueOff val="0"/>
                <a:satOff val="0"/>
                <a:lumOff val="0"/>
                <a:alphaOff val="-26667"/>
                <a:tint val="98000"/>
                <a:shade val="63000"/>
                <a:satMod val="17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alpha val="90000"/>
              <a:hueOff val="0"/>
              <a:satOff val="0"/>
              <a:lumOff val="0"/>
              <a:alphaOff val="-26667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Государственная </a:t>
          </a: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итоговая аттестация студентов с ограниченными возможностями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здоровья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(ГИА студентов  с ОВЗ)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2545127" y="3118656"/>
        <a:ext cx="3118656" cy="3118656"/>
      </dsp:txXfrm>
    </dsp:sp>
    <dsp:sp modelId="{C835282B-F02E-43F4-8E3E-834BE7CC1A48}">
      <dsp:nvSpPr>
        <dsp:cNvPr id="0" name=""/>
        <dsp:cNvSpPr/>
      </dsp:nvSpPr>
      <dsp:spPr>
        <a:xfrm>
          <a:off x="4104456" y="3118656"/>
          <a:ext cx="3118656" cy="3118656"/>
        </a:xfrm>
        <a:prstGeom prst="triangl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92000"/>
                <a:satMod val="170000"/>
              </a:schemeClr>
            </a:gs>
            <a:gs pos="15000">
              <a:schemeClr val="accent1">
                <a:alpha val="90000"/>
                <a:hueOff val="0"/>
                <a:satOff val="0"/>
                <a:lumOff val="0"/>
                <a:alphaOff val="-40000"/>
                <a:tint val="92000"/>
                <a:shade val="99000"/>
                <a:satMod val="170000"/>
              </a:schemeClr>
            </a:gs>
            <a:gs pos="62000">
              <a:schemeClr val="accent1">
                <a:alpha val="90000"/>
                <a:hueOff val="0"/>
                <a:satOff val="0"/>
                <a:lumOff val="0"/>
                <a:alphaOff val="-40000"/>
                <a:tint val="96000"/>
                <a:shade val="80000"/>
                <a:satMod val="170000"/>
              </a:schemeClr>
            </a:gs>
            <a:gs pos="97000">
              <a:schemeClr val="accent1">
                <a:alpha val="90000"/>
                <a:hueOff val="0"/>
                <a:satOff val="0"/>
                <a:lumOff val="0"/>
                <a:alphaOff val="-40000"/>
                <a:tint val="98000"/>
                <a:shade val="63000"/>
                <a:satMod val="17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alpha val="90000"/>
              <a:hueOff val="0"/>
              <a:satOff val="0"/>
              <a:lumOff val="0"/>
              <a:alphaOff val="-4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itchFamily="18" charset="0"/>
              <a:cs typeface="Times New Roman" pitchFamily="18" charset="0"/>
            </a:rPr>
            <a:t>Нозология</a:t>
          </a:r>
        </a:p>
      </dsp:txBody>
      <dsp:txXfrm>
        <a:off x="4104456" y="3118656"/>
        <a:ext cx="3118656" cy="3118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924944"/>
            <a:ext cx="8060432" cy="268891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Особенности организации государственных аттестационных испытаний </a:t>
            </a:r>
            <a:b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для студентов с ограниченными возможностями здоровья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83760" y="6237312"/>
            <a:ext cx="1760240" cy="481608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11.11.2015 г.</a:t>
            </a:r>
            <a:endParaRPr lang="ru-RU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580112" y="476672"/>
            <a:ext cx="356388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Ю. Александров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0"/>
            <a:ext cx="8172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1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 Красноярского регионального отделения Общероссийского  общественного движения «Народный фронт «ЗА РОССИЮ» в рамках круглого стола на тему: «Доступная среда в Красноярском крае: опыт, проблемы, перспективы» (10.06.2015 г.):</a:t>
            </a:r>
          </a:p>
          <a:p>
            <a:pPr algn="just">
              <a:buFont typeface="+mj-lt"/>
              <a:buAutoNum type="arabicPeriod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Разработать меры, направленные на развитие инфраструктуры вузов с точки зрения ее доступности.</a:t>
            </a:r>
          </a:p>
          <a:p>
            <a:pPr algn="just">
              <a:buFont typeface="+mj-lt"/>
              <a:buAutoNum type="arabicPeriod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Расширить перечень направлений профессиональной подготовки для детей с ОВЗ на принципах инклюзии.</a:t>
            </a:r>
          </a:p>
          <a:p>
            <a:pPr algn="just">
              <a:buFont typeface="+mj-lt"/>
              <a:buAutoNum type="arabicPeriod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Разработать и реализовать социально-ориентированные программы (образовательные модули) для детей с ОВЗ, реализуемые учреждениями профессионального образования разного уровня.</a:t>
            </a:r>
          </a:p>
          <a:p>
            <a:pPr algn="just">
              <a:buFont typeface="+mj-lt"/>
              <a:buAutoNum type="arabicPeriod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Включить в программы профессиональной подготовки,  переподготовки и повышения квалификации специалистов образовательные модули по организации специальных условий для образования и социализации детей с инвалидностью.</a:t>
            </a:r>
          </a:p>
          <a:p>
            <a:pPr algn="just">
              <a:buFont typeface="+mj-lt"/>
              <a:buAutoNum type="arabicPeriod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Продолжить внедрение активных методов, технических средств обучения и современных информационных и специальных образовательно-реабилитационных технологий, обеспечивающих  эффективность обучения инвалидов и лиц с ОВЗ.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467544" y="0"/>
          <a:ext cx="8208912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Заголовок 1"/>
          <p:cNvSpPr txBox="1">
            <a:spLocks/>
          </p:cNvSpPr>
          <p:nvPr/>
        </p:nvSpPr>
        <p:spPr>
          <a:xfrm>
            <a:off x="971600" y="6294388"/>
            <a:ext cx="8172400" cy="56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Рис. 1 Инфраструктура подготовки и проведения государственной итоговой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аттестации (ГИА) для студентов с ограниченными возможностями здоровья (ОВЗ)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1043608" y="188640"/>
            <a:ext cx="7920880" cy="5688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Локальные нормативные</a:t>
            </a: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акты СФУ доводятся студентам с ограниченными возможностями здоровья в доступной для них форме: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1" u="none" strike="noStrike" kern="1200" cap="none" spc="0" normalizeH="0" noProof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Приказ МОН РФ от 29.06.2015 г. № 636: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«Об утверждении порядка  проведения государственной итоговой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аттестации по образовательным программам высшего образования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программа бакалавриата, программам специалитета и программам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магистратуры».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Особо: п. 43, 44, 45, 46, 47, 48, 49, 50.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Методические рекомендации (утверждены: Заместителем Министра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образования и науки РФ А. А. Климовым, 08.04.2014 г. № АК – 44/05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по организации образовательного процесса для обучения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инвалидов и лиц с ограниченными возможностями здоровья в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образовательных организациях высшего образования, в том числе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оснащенности образовательного процесса.</a:t>
            </a:r>
          </a:p>
          <a:p>
            <a:pPr marL="342900" lvl="0" indent="-342900" algn="just">
              <a:spcBef>
                <a:spcPct val="0"/>
              </a:spcBef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Инструкция по порядку проведения вступительных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испытаний в </a:t>
            </a:r>
          </a:p>
          <a:p>
            <a:pPr marL="342900" lvl="0" indent="-342900" algn="just">
              <a:spcBef>
                <a:spcPct val="0"/>
              </a:spcBef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Сибирском федеральном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университете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Инструкция по порядку проведения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государственной итоговой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аттестации в Сибирском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федеральном университете.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5085184"/>
            <a:ext cx="7848872" cy="129614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971600" y="6165304"/>
            <a:ext cx="81724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Рис. 2 Порядок «входа» студента в процедуру подготовки и участия в Государственной итоговой аттестации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1148172" y="620688"/>
            <a:ext cx="6847656" cy="4817099"/>
            <a:chOff x="1187624" y="620688"/>
            <a:chExt cx="6847656" cy="4817099"/>
          </a:xfrm>
        </p:grpSpPr>
        <p:cxnSp>
          <p:nvCxnSpPr>
            <p:cNvPr id="2066" name="AutoShape 18"/>
            <p:cNvCxnSpPr>
              <a:cxnSpLocks noChangeShapeType="1"/>
            </p:cNvCxnSpPr>
            <p:nvPr/>
          </p:nvCxnSpPr>
          <p:spPr bwMode="auto">
            <a:xfrm flipH="1">
              <a:off x="2843808" y="2636912"/>
              <a:ext cx="792088" cy="504056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1" name="AutoShape 18"/>
            <p:cNvCxnSpPr>
              <a:cxnSpLocks noChangeShapeType="1"/>
            </p:cNvCxnSpPr>
            <p:nvPr/>
          </p:nvCxnSpPr>
          <p:spPr bwMode="auto">
            <a:xfrm>
              <a:off x="5508104" y="2564904"/>
              <a:ext cx="792088" cy="576064"/>
            </a:xfrm>
            <a:prstGeom prst="straightConnector1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38" name="Группа 37"/>
            <p:cNvGrpSpPr/>
            <p:nvPr/>
          </p:nvGrpSpPr>
          <p:grpSpPr>
            <a:xfrm>
              <a:off x="3197225" y="620688"/>
              <a:ext cx="2749823" cy="2296819"/>
              <a:chOff x="3197225" y="620688"/>
              <a:chExt cx="2749823" cy="2296819"/>
            </a:xfrm>
          </p:grpSpPr>
          <p:grpSp>
            <p:nvGrpSpPr>
              <p:cNvPr id="2051" name="Group 3"/>
              <p:cNvGrpSpPr>
                <a:grpSpLocks/>
              </p:cNvGrpSpPr>
              <p:nvPr/>
            </p:nvGrpSpPr>
            <p:grpSpPr bwMode="auto">
              <a:xfrm>
                <a:off x="3197225" y="620688"/>
                <a:ext cx="2743200" cy="2296819"/>
                <a:chOff x="3108" y="5616"/>
                <a:chExt cx="4320" cy="3780"/>
              </a:xfrm>
            </p:grpSpPr>
            <p:sp>
              <p:nvSpPr>
                <p:cNvPr id="2052" name="AutoShape 4"/>
                <p:cNvSpPr>
                  <a:spLocks noChangeArrowheads="1"/>
                </p:cNvSpPr>
                <p:nvPr/>
              </p:nvSpPr>
              <p:spPr bwMode="auto">
                <a:xfrm>
                  <a:off x="3108" y="5616"/>
                  <a:ext cx="4320" cy="3780"/>
                </a:xfrm>
                <a:prstGeom prst="flowChartConnector">
                  <a:avLst/>
                </a:prstGeom>
                <a:ln>
                  <a:headEnd/>
                  <a:tailEnd/>
                </a:ln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600" b="1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Times New Roman" pitchFamily="18" charset="0"/>
                  </a:endParaRP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Times New Roman" pitchFamily="18" charset="0"/>
                    </a:rPr>
                    <a:t>3 месяца    ГИА</a:t>
                  </a:r>
                </a:p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Times New Roman" pitchFamily="18" charset="0"/>
                    </a:rPr>
                    <a:t>+ подтверждающие документы</a:t>
                  </a:r>
                  <a:endParaRPr kumimoji="0" lang="ru-RU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2053" name="AutoShape 5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08" y="7464"/>
                  <a:ext cx="4320" cy="12"/>
                </a:xfrm>
                <a:prstGeom prst="straightConnector1">
                  <a:avLst/>
                </a:prstGeom>
                <a:ln>
                  <a:solidFill>
                    <a:schemeClr val="bg1"/>
                  </a:solidFill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cxnSp>
          </p:grp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3203848" y="1700808"/>
                <a:ext cx="2743200" cy="0"/>
              </a:xfrm>
              <a:prstGeom prst="line">
                <a:avLst/>
              </a:pr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Группа 38"/>
            <p:cNvGrpSpPr/>
            <p:nvPr/>
          </p:nvGrpSpPr>
          <p:grpSpPr>
            <a:xfrm>
              <a:off x="1187624" y="3140968"/>
              <a:ext cx="2743200" cy="2296819"/>
              <a:chOff x="1187624" y="3140968"/>
              <a:chExt cx="2743200" cy="2296819"/>
            </a:xfrm>
          </p:grpSpPr>
          <p:grpSp>
            <p:nvGrpSpPr>
              <p:cNvPr id="2054" name="Group 6"/>
              <p:cNvGrpSpPr>
                <a:grpSpLocks/>
              </p:cNvGrpSpPr>
              <p:nvPr/>
            </p:nvGrpSpPr>
            <p:grpSpPr bwMode="auto">
              <a:xfrm>
                <a:off x="1187624" y="3140968"/>
                <a:ext cx="2743200" cy="2296819"/>
                <a:chOff x="2520" y="5268"/>
                <a:chExt cx="4320" cy="3780"/>
              </a:xfrm>
            </p:grpSpPr>
            <p:grpSp>
              <p:nvGrpSpPr>
                <p:cNvPr id="2055" name="Group 7"/>
                <p:cNvGrpSpPr>
                  <a:grpSpLocks/>
                </p:cNvGrpSpPr>
                <p:nvPr/>
              </p:nvGrpSpPr>
              <p:grpSpPr bwMode="auto">
                <a:xfrm>
                  <a:off x="2520" y="5268"/>
                  <a:ext cx="4320" cy="3780"/>
                  <a:chOff x="3108" y="5616"/>
                  <a:chExt cx="4320" cy="3780"/>
                </a:xfrm>
              </p:grpSpPr>
              <p:sp>
                <p:nvSpPr>
                  <p:cNvPr id="2056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3108" y="5616"/>
                    <a:ext cx="4320" cy="3780"/>
                  </a:xfrm>
                  <a:prstGeom prst="flowChartConnector">
                    <a:avLst/>
                  </a:prstGeom>
                  <a:ln>
                    <a:headEnd/>
                    <a:tailEnd/>
                  </a:ln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Times New Roman" pitchFamily="18" charset="0"/>
                    </a:endParaRP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rPr>
                      <a:t>ассистент</a:t>
                    </a: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Times New Roman" pitchFamily="18" charset="0"/>
                    </a:endParaRP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rPr>
                      <a:t>ассистент</a:t>
                    </a:r>
                    <a:endParaRPr kumimoji="0" lang="ru-RU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cxnSp>
                <p:nvCxnSpPr>
                  <p:cNvPr id="2057" name="AutoShape 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3108" y="7464"/>
                    <a:ext cx="4320" cy="12"/>
                  </a:xfrm>
                  <a:prstGeom prst="straightConnector1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  <p:grpSp>
              <p:nvGrpSpPr>
                <p:cNvPr id="2058" name="Group 10"/>
                <p:cNvGrpSpPr>
                  <a:grpSpLocks/>
                </p:cNvGrpSpPr>
                <p:nvPr/>
              </p:nvGrpSpPr>
              <p:grpSpPr bwMode="auto">
                <a:xfrm>
                  <a:off x="3372" y="7728"/>
                  <a:ext cx="2664" cy="588"/>
                  <a:chOff x="3372" y="7728"/>
                  <a:chExt cx="2664" cy="588"/>
                </a:xfrm>
              </p:grpSpPr>
              <p:cxnSp>
                <p:nvCxnSpPr>
                  <p:cNvPr id="2059" name="AutoShape 1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372" y="7812"/>
                    <a:ext cx="2664" cy="384"/>
                  </a:xfrm>
                  <a:prstGeom prst="straightConnector1">
                    <a:avLst/>
                  </a:prstGeom>
                  <a:ln>
                    <a:headEnd/>
                    <a:tailEnd/>
                  </a:ln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0" name="AutoShape 12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3372" y="7728"/>
                    <a:ext cx="2664" cy="588"/>
                  </a:xfrm>
                  <a:prstGeom prst="straightConnector1">
                    <a:avLst/>
                  </a:prstGeom>
                  <a:ln>
                    <a:headEnd/>
                    <a:tailEnd/>
                  </a:ln>
                </p:spPr>
                <p:style>
                  <a:lnRef idx="3">
                    <a:schemeClr val="accent2"/>
                  </a:lnRef>
                  <a:fillRef idx="0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1187624" y="4221088"/>
                <a:ext cx="2743200" cy="0"/>
              </a:xfrm>
              <a:prstGeom prst="line">
                <a:avLst/>
              </a:pr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Группа 50"/>
            <p:cNvGrpSpPr/>
            <p:nvPr/>
          </p:nvGrpSpPr>
          <p:grpSpPr>
            <a:xfrm>
              <a:off x="5292080" y="3140968"/>
              <a:ext cx="2743200" cy="2296819"/>
              <a:chOff x="5292080" y="3140968"/>
              <a:chExt cx="2743200" cy="2296819"/>
            </a:xfrm>
          </p:grpSpPr>
          <p:grpSp>
            <p:nvGrpSpPr>
              <p:cNvPr id="2061" name="Group 13"/>
              <p:cNvGrpSpPr>
                <a:grpSpLocks/>
              </p:cNvGrpSpPr>
              <p:nvPr/>
            </p:nvGrpSpPr>
            <p:grpSpPr bwMode="auto">
              <a:xfrm>
                <a:off x="5292080" y="3140968"/>
                <a:ext cx="2743200" cy="2296819"/>
                <a:chOff x="9756" y="5820"/>
                <a:chExt cx="4320" cy="3780"/>
              </a:xfrm>
            </p:grpSpPr>
            <p:grpSp>
              <p:nvGrpSpPr>
                <p:cNvPr id="2062" name="Group 14"/>
                <p:cNvGrpSpPr>
                  <a:grpSpLocks/>
                </p:cNvGrpSpPr>
                <p:nvPr/>
              </p:nvGrpSpPr>
              <p:grpSpPr bwMode="auto">
                <a:xfrm>
                  <a:off x="9756" y="5820"/>
                  <a:ext cx="4320" cy="3780"/>
                  <a:chOff x="3108" y="5616"/>
                  <a:chExt cx="4320" cy="3780"/>
                </a:xfrm>
              </p:grpSpPr>
              <p:sp>
                <p:nvSpPr>
                  <p:cNvPr id="2063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3108" y="5616"/>
                    <a:ext cx="4320" cy="3780"/>
                  </a:xfrm>
                  <a:prstGeom prst="flowChartConnector">
                    <a:avLst/>
                  </a:prstGeom>
                  <a:ln>
                    <a:headEnd/>
                    <a:tailEnd/>
                  </a:ln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rPr>
                      <a:t>увеличение продолжительности сдачи государственного испытания</a:t>
                    </a: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Times New Roman" pitchFamily="18" charset="0"/>
                    </a:endParaRPr>
                  </a:p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rPr>
                      <a:t>да               нет                                                          </a:t>
                    </a:r>
                    <a:endParaRPr kumimoji="0" lang="ru-RU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cxnSp>
                <p:nvCxnSpPr>
                  <p:cNvPr id="2064" name="AutoShape 1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3108" y="7464"/>
                    <a:ext cx="4320" cy="12"/>
                  </a:xfrm>
                  <a:prstGeom prst="straightConnector1">
                    <a:avLst/>
                  </a:prstGeom>
                  <a:ln>
                    <a:solidFill>
                      <a:schemeClr val="bg1"/>
                    </a:solidFill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  <p:cxnSp>
              <p:nvCxnSpPr>
                <p:cNvPr id="2065" name="AutoShape 17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11901" y="7668"/>
                  <a:ext cx="12" cy="1932"/>
                </a:xfrm>
                <a:prstGeom prst="straightConnector1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cxnSp>
          </p:grpSp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5292080" y="4221088"/>
                <a:ext cx="2743200" cy="0"/>
              </a:xfrm>
              <a:prstGeom prst="line">
                <a:avLst/>
              </a:pr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>
                <a:stCxn id="2063" idx="4"/>
              </p:cNvCxnSpPr>
              <p:nvPr/>
            </p:nvCxnSpPr>
            <p:spPr>
              <a:xfrm flipH="1" flipV="1">
                <a:off x="6660232" y="4221088"/>
                <a:ext cx="3448" cy="1216699"/>
              </a:xfrm>
              <a:prstGeom prst="line">
                <a:avLst/>
              </a:prstGeom>
              <a:ln w="508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>
          <a:xfrm>
            <a:off x="971600" y="6165304"/>
            <a:ext cx="81724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Рис. 3 Нозологические особенности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студентов с ограниченными возможностями здоровья и требования к организации и проведению ГИА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25760" y="332656"/>
            <a:ext cx="8892480" cy="5760640"/>
            <a:chOff x="1117" y="1728"/>
            <a:chExt cx="14582" cy="7116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117" y="1728"/>
              <a:ext cx="14579" cy="74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Н                 О                 З                 О                 Л                 О                 Г                 И                 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076" name="AutoShape 4"/>
            <p:cNvCxnSpPr>
              <a:cxnSpLocks noChangeShapeType="1"/>
            </p:cNvCxnSpPr>
            <p:nvPr/>
          </p:nvCxnSpPr>
          <p:spPr bwMode="auto">
            <a:xfrm>
              <a:off x="3336" y="2556"/>
              <a:ext cx="0" cy="504"/>
            </a:xfrm>
            <a:prstGeom prst="straightConnector1">
              <a:avLst/>
            </a:prstGeom>
            <a:ln>
              <a:headEnd/>
              <a:tailEnd type="triangle" w="med" len="med"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>
              <a:off x="6333" y="3192"/>
              <a:ext cx="4203" cy="2784"/>
            </a:xfrm>
            <a:prstGeom prst="flowChartConnector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глухие и слабослышащие с нарушениями речи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>
              <a:off x="11398" y="3192"/>
              <a:ext cx="4203" cy="2784"/>
            </a:xfrm>
            <a:prstGeom prst="flowChartConnector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нарушения опорно – двигательного аппарата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3079" name="Group 7"/>
            <p:cNvGrpSpPr>
              <a:grpSpLocks/>
            </p:cNvGrpSpPr>
            <p:nvPr/>
          </p:nvGrpSpPr>
          <p:grpSpPr bwMode="auto">
            <a:xfrm>
              <a:off x="1118" y="6108"/>
              <a:ext cx="14580" cy="588"/>
              <a:chOff x="1116" y="6792"/>
              <a:chExt cx="14580" cy="588"/>
            </a:xfrm>
          </p:grpSpPr>
          <p:cxnSp>
            <p:nvCxnSpPr>
              <p:cNvPr id="3080" name="AutoShape 8"/>
              <p:cNvCxnSpPr>
                <a:cxnSpLocks noChangeShapeType="1"/>
              </p:cNvCxnSpPr>
              <p:nvPr/>
            </p:nvCxnSpPr>
            <p:spPr bwMode="auto">
              <a:xfrm flipV="1">
                <a:off x="1116" y="6792"/>
                <a:ext cx="14580" cy="36"/>
              </a:xfrm>
              <a:prstGeom prst="straightConnector1">
                <a:avLst/>
              </a:prstGeom>
              <a:ln>
                <a:headEnd/>
                <a:tailEnd/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1" name="AutoShape 9"/>
              <p:cNvCxnSpPr>
                <a:cxnSpLocks noChangeShapeType="1"/>
              </p:cNvCxnSpPr>
              <p:nvPr/>
            </p:nvCxnSpPr>
            <p:spPr bwMode="auto">
              <a:xfrm>
                <a:off x="1117" y="6828"/>
                <a:ext cx="0" cy="552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2" name="AutoShape 10"/>
              <p:cNvCxnSpPr>
                <a:cxnSpLocks noChangeShapeType="1"/>
              </p:cNvCxnSpPr>
              <p:nvPr/>
            </p:nvCxnSpPr>
            <p:spPr bwMode="auto">
              <a:xfrm>
                <a:off x="15696" y="6792"/>
                <a:ext cx="0" cy="552"/>
              </a:xfrm>
              <a:prstGeom prst="straightConnector1">
                <a:avLst/>
              </a:prstGeom>
              <a:ln>
                <a:headEnd/>
                <a:tailEnd type="triangle" w="med" len="med"/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1519" y="6264"/>
              <a:ext cx="13777" cy="170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Требования для проведения государственных аттестационных испытаний:</a:t>
              </a:r>
            </a:p>
            <a:p>
              <a:pPr marL="457200" marR="0" lvl="1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 typeface="Symbol" pitchFamily="18" charset="2"/>
                <a:buChar char="·"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ассистенты;</a:t>
              </a:r>
            </a:p>
            <a:p>
              <a:pPr marL="457200" marR="0" lvl="1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 typeface="Symbol" pitchFamily="18" charset="2"/>
                <a:buChar char="·"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rPr>
                <a:t>техническое обеспечение процесса подготовки проведения государственного испытания.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3084" name="Group 12"/>
            <p:cNvGrpSpPr>
              <a:grpSpLocks/>
            </p:cNvGrpSpPr>
            <p:nvPr/>
          </p:nvGrpSpPr>
          <p:grpSpPr bwMode="auto">
            <a:xfrm>
              <a:off x="1119" y="8424"/>
              <a:ext cx="14580" cy="420"/>
              <a:chOff x="1117" y="8844"/>
              <a:chExt cx="14580" cy="420"/>
            </a:xfrm>
          </p:grpSpPr>
          <p:cxnSp>
            <p:nvCxnSpPr>
              <p:cNvPr id="3085" name="AutoShape 13"/>
              <p:cNvCxnSpPr>
                <a:cxnSpLocks noChangeShapeType="1"/>
              </p:cNvCxnSpPr>
              <p:nvPr/>
            </p:nvCxnSpPr>
            <p:spPr bwMode="auto">
              <a:xfrm>
                <a:off x="1118" y="9264"/>
                <a:ext cx="14579" cy="0"/>
              </a:xfrm>
              <a:prstGeom prst="straightConnector1">
                <a:avLst/>
              </a:prstGeom>
              <a:ln>
                <a:headEnd/>
                <a:tailEnd/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6" name="AutoShape 14"/>
              <p:cNvCxnSpPr>
                <a:cxnSpLocks noChangeShapeType="1"/>
              </p:cNvCxnSpPr>
              <p:nvPr/>
            </p:nvCxnSpPr>
            <p:spPr bwMode="auto">
              <a:xfrm flipH="1">
                <a:off x="1117" y="8844"/>
                <a:ext cx="1" cy="420"/>
              </a:xfrm>
              <a:prstGeom prst="straightConnector1">
                <a:avLst/>
              </a:prstGeom>
              <a:ln>
                <a:headEnd/>
                <a:tailEnd/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7" name="AutoShape 15"/>
              <p:cNvCxnSpPr>
                <a:cxnSpLocks noChangeShapeType="1"/>
              </p:cNvCxnSpPr>
              <p:nvPr/>
            </p:nvCxnSpPr>
            <p:spPr bwMode="auto">
              <a:xfrm flipH="1">
                <a:off x="15695" y="8844"/>
                <a:ext cx="1" cy="420"/>
              </a:xfrm>
              <a:prstGeom prst="straightConnector1">
                <a:avLst/>
              </a:prstGeom>
              <a:ln>
                <a:headEnd/>
                <a:tailEnd/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88" name="Rectangle 16"/>
            <p:cNvSpPr>
              <a:spLocks noChangeArrowheads="1"/>
            </p:cNvSpPr>
            <p:nvPr/>
          </p:nvSpPr>
          <p:spPr bwMode="auto">
            <a:xfrm>
              <a:off x="1227" y="8082"/>
              <a:ext cx="14364" cy="58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Б     Е     З     Б     А     Р     Ь     Е     Р     Н     А     Я                                               С     Р     Е     Д     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3089" name="Group 17"/>
            <p:cNvGrpSpPr>
              <a:grpSpLocks/>
            </p:cNvGrpSpPr>
            <p:nvPr/>
          </p:nvGrpSpPr>
          <p:grpSpPr bwMode="auto">
            <a:xfrm>
              <a:off x="1240" y="3192"/>
              <a:ext cx="4206" cy="2784"/>
              <a:chOff x="1026" y="3252"/>
              <a:chExt cx="4206" cy="2784"/>
            </a:xfrm>
          </p:grpSpPr>
          <p:sp>
            <p:nvSpPr>
              <p:cNvPr id="3090" name="AutoShape 18"/>
              <p:cNvSpPr>
                <a:spLocks noChangeArrowheads="1"/>
              </p:cNvSpPr>
              <p:nvPr/>
            </p:nvSpPr>
            <p:spPr bwMode="auto">
              <a:xfrm>
                <a:off x="1029" y="3252"/>
                <a:ext cx="4203" cy="2784"/>
              </a:xfrm>
              <a:prstGeom prst="flowChartConnector">
                <a:avLst/>
              </a:prstGeom>
              <a:ln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Times New Roman" pitchFamily="18" charset="0"/>
                  </a:rPr>
                  <a:t>слепые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ru-RU" sz="16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600" b="1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Times New Roman" pitchFamily="18" charset="0"/>
                  </a:rPr>
                  <a:t>слабовидящие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3091" name="AutoShape 19"/>
              <p:cNvCxnSpPr>
                <a:cxnSpLocks noChangeShapeType="1"/>
              </p:cNvCxnSpPr>
              <p:nvPr/>
            </p:nvCxnSpPr>
            <p:spPr bwMode="auto">
              <a:xfrm flipV="1">
                <a:off x="1026" y="4608"/>
                <a:ext cx="4203" cy="24"/>
              </a:xfrm>
              <a:prstGeom prst="straightConnector1">
                <a:avLst/>
              </a:prstGeom>
              <a:noFill/>
              <a:ln w="38100">
                <a:solidFill>
                  <a:srgbClr val="FFFFFF"/>
                </a:solidFill>
                <a:round/>
                <a:headEnd/>
                <a:tailEnd/>
              </a:ln>
            </p:spPr>
          </p:cxnSp>
        </p:grpSp>
        <p:cxnSp>
          <p:nvCxnSpPr>
            <p:cNvPr id="3092" name="AutoShape 20"/>
            <p:cNvCxnSpPr>
              <a:cxnSpLocks noChangeShapeType="1"/>
            </p:cNvCxnSpPr>
            <p:nvPr/>
          </p:nvCxnSpPr>
          <p:spPr bwMode="auto">
            <a:xfrm>
              <a:off x="8424" y="2556"/>
              <a:ext cx="0" cy="504"/>
            </a:xfrm>
            <a:prstGeom prst="straightConnector1">
              <a:avLst/>
            </a:prstGeom>
            <a:ln>
              <a:headEnd/>
              <a:tailEnd type="triangle" w="med" len="med"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3" name="AutoShape 21"/>
            <p:cNvCxnSpPr>
              <a:cxnSpLocks noChangeShapeType="1"/>
            </p:cNvCxnSpPr>
            <p:nvPr/>
          </p:nvCxnSpPr>
          <p:spPr bwMode="auto">
            <a:xfrm>
              <a:off x="13464" y="2556"/>
              <a:ext cx="0" cy="504"/>
            </a:xfrm>
            <a:prstGeom prst="straightConnector1">
              <a:avLst/>
            </a:prstGeom>
            <a:ln>
              <a:headEnd/>
              <a:tailEnd type="triangle" w="med" len="med"/>
            </a:ln>
            <a:effectLst>
              <a:glow rad="63500">
                <a:schemeClr val="accent1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1055</TotalTime>
  <Words>444</Words>
  <Application>Microsoft Office PowerPoint</Application>
  <PresentationFormat>Экран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 Особенности организации государственных аттестационных испытаний  для студентов с ограниченными возможностями здоровья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организации государственных аттестационных испытаний для студентов с ограниченными возможностями здоровья</dc:title>
  <cp:lastModifiedBy>Михеева </cp:lastModifiedBy>
  <cp:revision>104</cp:revision>
  <dcterms:modified xsi:type="dcterms:W3CDTF">2015-11-10T07:45:06Z</dcterms:modified>
</cp:coreProperties>
</file>